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iobgBXtAV/w6pQ7CeDT1K3aGye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f7e4c50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f7e4c50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f7e4c50a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f7e4c50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f7e4c50a9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f7e4c50a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f7e4c50a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f7e4c50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f7e4c50a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f7e4c50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Calentamiento: 01/01/2000 - 12/12/2003 (4 años)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Calibración: 01/01/2004 - 12/12/2009 (6 años)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Validación: 01/01/2010 - 12/12/2012 (3 años)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f7e4c50a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f7e4c50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67975d0a8_0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867975d0a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vanessa.erasun@ambiente.gub.u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11"/>
            <a:ext cx="9144000" cy="145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188681"/>
            <a:ext cx="9144000" cy="166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244" y="186889"/>
            <a:ext cx="4307695" cy="115299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114911" y="3599518"/>
            <a:ext cx="685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50"/>
              <a:buFont typeface="Arial"/>
              <a:buNone/>
            </a:pPr>
            <a:r>
              <a:rPr b="1" lang="pt-BR" sz="22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Vanessa Erasun</a:t>
            </a:r>
            <a:r>
              <a:rPr b="1" baseline="30000" lang="pt-BR" sz="22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pt-BR" sz="22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Gonzalo Sapriza</a:t>
            </a:r>
            <a:r>
              <a:rPr b="1" baseline="30000" lang="pt-BR" sz="22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pt-BR" sz="22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José Valles</a:t>
            </a:r>
            <a:r>
              <a:rPr b="1" baseline="30000" lang="pt-BR" sz="22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562650" y="4169225"/>
            <a:ext cx="8018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baseline="30000" lang="pt-BR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pt-BR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Dirección Nacional de Aguas, Ministerio de Ambiente. Montevideo, Uruguay.</a:t>
            </a:r>
            <a:endParaRPr b="1"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baseline="30000" lang="pt-BR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pt-BR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Comisión Técnica Mixta de Salto Grande. Salto, Uruguay. </a:t>
            </a:r>
            <a:endParaRPr b="1"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007" y="6334203"/>
            <a:ext cx="9144000" cy="52379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290500" y="2050325"/>
            <a:ext cx="85068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lgerian"/>
              <a:buNone/>
            </a:pPr>
            <a:r>
              <a:rPr b="1" i="0" lang="pt-BR" sz="3300" u="none" cap="none" strike="noStrike">
                <a:solidFill>
                  <a:srgbClr val="262626"/>
                </a:solidFill>
                <a:latin typeface="Algerian"/>
                <a:ea typeface="Algerian"/>
                <a:cs typeface="Algerian"/>
                <a:sym typeface="Algerian"/>
              </a:rPr>
              <a:t>Id </a:t>
            </a:r>
            <a:r>
              <a:rPr b="1" lang="pt-BR" sz="3300">
                <a:solidFill>
                  <a:srgbClr val="262626"/>
                </a:solidFill>
                <a:latin typeface="Algerian"/>
                <a:ea typeface="Algerian"/>
                <a:cs typeface="Algerian"/>
                <a:sym typeface="Algerian"/>
              </a:rPr>
              <a:t>686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lgerian"/>
              <a:buNone/>
            </a:pPr>
            <a:r>
              <a:rPr b="1" lang="pt-BR" sz="2600">
                <a:solidFill>
                  <a:srgbClr val="0000FF"/>
                </a:solidFill>
                <a:latin typeface="Algerian"/>
                <a:ea typeface="Algerian"/>
                <a:cs typeface="Algerian"/>
                <a:sym typeface="Algerian"/>
              </a:rPr>
              <a:t>Avances en la modelación hidrológica distribuida operacional en la cuenca del río Santa lucía (uruguay) incorporando información satelital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f7e4c50a9_0_0"/>
          <p:cNvSpPr txBox="1"/>
          <p:nvPr>
            <p:ph type="title"/>
          </p:nvPr>
        </p:nvSpPr>
        <p:spPr>
          <a:xfrm>
            <a:off x="148350" y="122375"/>
            <a:ext cx="8759100" cy="743100"/>
          </a:xfrm>
          <a:prstGeom prst="rect">
            <a:avLst/>
          </a:prstGeom>
          <a:solidFill>
            <a:srgbClr val="0000FF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100">
                <a:solidFill>
                  <a:schemeClr val="lt1"/>
                </a:solidFill>
              </a:rPr>
              <a:t>Cuenca del río Santa Lucía (CRSL)</a:t>
            </a:r>
            <a:endParaRPr sz="5100">
              <a:solidFill>
                <a:schemeClr val="lt1"/>
              </a:solidFill>
            </a:endParaRPr>
          </a:p>
        </p:txBody>
      </p:sp>
      <p:pic>
        <p:nvPicPr>
          <p:cNvPr id="96" name="Google Shape;96;g14f7e4c50a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025" y="3427650"/>
            <a:ext cx="6419750" cy="32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4f7e4c50a9_0_0"/>
          <p:cNvSpPr txBox="1"/>
          <p:nvPr>
            <p:ph idx="1" type="body"/>
          </p:nvPr>
        </p:nvSpPr>
        <p:spPr>
          <a:xfrm>
            <a:off x="142250" y="10739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/>
              <a:t>Área →  13.487 Km</a:t>
            </a:r>
            <a:r>
              <a:rPr baseline="30000" lang="pt-BR" sz="2400"/>
              <a:t>2</a:t>
            </a:r>
            <a:endParaRPr baseline="30000" sz="2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pt-BR" sz="2400"/>
              <a:t>Importancia:</a:t>
            </a:r>
            <a:endParaRPr b="1" sz="2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pt-BR" sz="2000"/>
              <a:t>Abastecimiento de agua potable 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pt-BR" sz="2000"/>
              <a:t>Polo productivo del país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pt-BR" sz="2400"/>
              <a:t>Eventos problemáticos: </a:t>
            </a:r>
            <a:endParaRPr b="1" sz="2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pt-BR" sz="2000"/>
              <a:t>Inundaciones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pt-BR" sz="2000"/>
              <a:t>Sequías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pt-BR" sz="2000"/>
              <a:t>Floración de cianobacterias</a:t>
            </a:r>
            <a:endParaRPr sz="2000"/>
          </a:p>
        </p:txBody>
      </p:sp>
      <p:sp>
        <p:nvSpPr>
          <p:cNvPr id="98" name="Google Shape;98;g14f7e4c50a9_0_0"/>
          <p:cNvSpPr/>
          <p:nvPr/>
        </p:nvSpPr>
        <p:spPr>
          <a:xfrm>
            <a:off x="6249075" y="4134525"/>
            <a:ext cx="2822700" cy="1821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f7e4c50a9_0_7"/>
          <p:cNvSpPr txBox="1"/>
          <p:nvPr>
            <p:ph idx="1" type="body"/>
          </p:nvPr>
        </p:nvSpPr>
        <p:spPr>
          <a:xfrm>
            <a:off x="628650" y="1936625"/>
            <a:ext cx="7886700" cy="8835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Modelo hidrológico distribuido y contínuo en la cuenca alta del río Santa Lucía </a:t>
            </a:r>
            <a:endParaRPr/>
          </a:p>
        </p:txBody>
      </p:sp>
      <p:sp>
        <p:nvSpPr>
          <p:cNvPr id="104" name="Google Shape;104;g14f7e4c50a9_0_7"/>
          <p:cNvSpPr txBox="1"/>
          <p:nvPr>
            <p:ph type="title"/>
          </p:nvPr>
        </p:nvSpPr>
        <p:spPr>
          <a:xfrm>
            <a:off x="192450" y="291025"/>
            <a:ext cx="8759100" cy="1252800"/>
          </a:xfrm>
          <a:prstGeom prst="rect">
            <a:avLst/>
          </a:prstGeom>
          <a:solidFill>
            <a:srgbClr val="0000FF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100">
                <a:solidFill>
                  <a:schemeClr val="lt1"/>
                </a:solidFill>
              </a:rPr>
              <a:t>Herramienta de gestión</a:t>
            </a:r>
            <a:endParaRPr sz="5100">
              <a:solidFill>
                <a:schemeClr val="lt1"/>
              </a:solidFill>
            </a:endParaRPr>
          </a:p>
        </p:txBody>
      </p:sp>
      <p:sp>
        <p:nvSpPr>
          <p:cNvPr id="105" name="Google Shape;105;g14f7e4c50a9_0_7"/>
          <p:cNvSpPr txBox="1"/>
          <p:nvPr/>
        </p:nvSpPr>
        <p:spPr>
          <a:xfrm>
            <a:off x="1185400" y="3073750"/>
            <a:ext cx="7188600" cy="1530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Calibri"/>
              <a:buChar char="●"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Cuantificar la disponibilidad hídrica espacio-temporal en la cuenca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Calibri"/>
              <a:buChar char="●"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pronóstico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Calibri"/>
              <a:buChar char="●"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Evaluar escenarios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14f7e4c50a9_0_7"/>
          <p:cNvSpPr/>
          <p:nvPr/>
        </p:nvSpPr>
        <p:spPr>
          <a:xfrm rot="-844519">
            <a:off x="126336" y="2304229"/>
            <a:ext cx="853629" cy="1793915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4f7e4c50a9_0_7"/>
          <p:cNvSpPr txBox="1"/>
          <p:nvPr/>
        </p:nvSpPr>
        <p:spPr>
          <a:xfrm>
            <a:off x="887250" y="4761975"/>
            <a:ext cx="7369500" cy="1605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45720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Modelación con Wflow (Deltares) 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HBV - 96 (Lindstrom, 1997)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Onda cinemática (de Saint-Venant B.,1871)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14f7e4c50a9_0_7"/>
          <p:cNvSpPr/>
          <p:nvPr/>
        </p:nvSpPr>
        <p:spPr>
          <a:xfrm rot="266492">
            <a:off x="7897941" y="2473807"/>
            <a:ext cx="1107927" cy="3606056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4f7e4c50a9_0_7"/>
          <p:cNvSpPr/>
          <p:nvPr/>
        </p:nvSpPr>
        <p:spPr>
          <a:xfrm>
            <a:off x="4167950" y="1280500"/>
            <a:ext cx="421200" cy="747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f7e4c50a9_0_1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Características: </a:t>
            </a:r>
            <a:endParaRPr/>
          </a:p>
        </p:txBody>
      </p:sp>
      <p:sp>
        <p:nvSpPr>
          <p:cNvPr id="115" name="Google Shape;115;g14f7e4c50a9_0_17"/>
          <p:cNvSpPr txBox="1"/>
          <p:nvPr>
            <p:ph idx="1" type="body"/>
          </p:nvPr>
        </p:nvSpPr>
        <p:spPr>
          <a:xfrm>
            <a:off x="416175" y="1825625"/>
            <a:ext cx="5097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u="sng"/>
              <a:t>Construcción del modelo</a:t>
            </a:r>
            <a:endParaRPr b="1" u="sng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DEM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Uso de suelos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Tipo de suelos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4925 celdas de 1 Km x 1 Km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12 parámetros (celda) </a:t>
            </a:r>
            <a:r>
              <a:rPr lang="pt-BR"/>
              <a:t>😱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4f7e4c50a9_0_17"/>
          <p:cNvSpPr txBox="1"/>
          <p:nvPr>
            <p:ph type="title"/>
          </p:nvPr>
        </p:nvSpPr>
        <p:spPr>
          <a:xfrm>
            <a:off x="573450" y="291025"/>
            <a:ext cx="4689900" cy="1252800"/>
          </a:xfrm>
          <a:prstGeom prst="rect">
            <a:avLst/>
          </a:prstGeom>
          <a:solidFill>
            <a:srgbClr val="0000FF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100">
                <a:solidFill>
                  <a:schemeClr val="lt1"/>
                </a:solidFill>
              </a:rPr>
              <a:t>Características</a:t>
            </a:r>
            <a:endParaRPr sz="5100">
              <a:solidFill>
                <a:schemeClr val="lt1"/>
              </a:solidFill>
            </a:endParaRPr>
          </a:p>
        </p:txBody>
      </p:sp>
      <p:grpSp>
        <p:nvGrpSpPr>
          <p:cNvPr id="117" name="Google Shape;117;g14f7e4c50a9_0_17"/>
          <p:cNvGrpSpPr/>
          <p:nvPr/>
        </p:nvGrpSpPr>
        <p:grpSpPr>
          <a:xfrm>
            <a:off x="5691600" y="212725"/>
            <a:ext cx="3256325" cy="5887900"/>
            <a:chOff x="5691600" y="212725"/>
            <a:chExt cx="3256325" cy="5887900"/>
          </a:xfrm>
        </p:grpSpPr>
        <p:pic>
          <p:nvPicPr>
            <p:cNvPr id="118" name="Google Shape;118;g14f7e4c50a9_0_17"/>
            <p:cNvPicPr preferRelativeResize="0"/>
            <p:nvPr/>
          </p:nvPicPr>
          <p:blipFill rotWithShape="1">
            <a:blip r:embed="rId3">
              <a:alphaModFix/>
            </a:blip>
            <a:srcRect b="0" l="0" r="0" t="2553"/>
            <a:stretch/>
          </p:blipFill>
          <p:spPr>
            <a:xfrm>
              <a:off x="5856375" y="212725"/>
              <a:ext cx="3010975" cy="176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g14f7e4c50a9_0_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1600" y="4098000"/>
              <a:ext cx="3256325" cy="200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g14f7e4c50a9_0_17"/>
            <p:cNvPicPr preferRelativeResize="0"/>
            <p:nvPr/>
          </p:nvPicPr>
          <p:blipFill rotWithShape="1">
            <a:blip r:embed="rId5">
              <a:alphaModFix/>
            </a:blip>
            <a:srcRect b="0" l="0" r="0" t="3567"/>
            <a:stretch/>
          </p:blipFill>
          <p:spPr>
            <a:xfrm>
              <a:off x="5772175" y="2126475"/>
              <a:ext cx="3095175" cy="18507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g14f7e4c50a9_0_17"/>
          <p:cNvSpPr/>
          <p:nvPr/>
        </p:nvSpPr>
        <p:spPr>
          <a:xfrm>
            <a:off x="1768650" y="3585400"/>
            <a:ext cx="469200" cy="649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4f7e4c50a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400" y="1819050"/>
            <a:ext cx="3811600" cy="23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4f7e4c50a9_0_12"/>
          <p:cNvSpPr txBox="1"/>
          <p:nvPr>
            <p:ph type="title"/>
          </p:nvPr>
        </p:nvSpPr>
        <p:spPr>
          <a:xfrm>
            <a:off x="300800" y="246375"/>
            <a:ext cx="8620200" cy="756300"/>
          </a:xfrm>
          <a:prstGeom prst="rect">
            <a:avLst/>
          </a:prstGeom>
          <a:solidFill>
            <a:srgbClr val="0000FF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890">
                <a:solidFill>
                  <a:schemeClr val="lt1"/>
                </a:solidFill>
              </a:rPr>
              <a:t>Análisis de sensibilidad de los parámetros</a:t>
            </a:r>
            <a:endParaRPr sz="3890">
              <a:solidFill>
                <a:schemeClr val="lt1"/>
              </a:solidFill>
            </a:endParaRPr>
          </a:p>
        </p:txBody>
      </p:sp>
      <p:pic>
        <p:nvPicPr>
          <p:cNvPr id="128" name="Google Shape;128;g14f7e4c50a9_0_12"/>
          <p:cNvPicPr preferRelativeResize="0"/>
          <p:nvPr/>
        </p:nvPicPr>
        <p:blipFill rotWithShape="1">
          <a:blip r:embed="rId4">
            <a:alphaModFix/>
          </a:blip>
          <a:srcRect b="0" l="119" r="119" t="0"/>
          <a:stretch/>
        </p:blipFill>
        <p:spPr>
          <a:xfrm>
            <a:off x="445288" y="4562725"/>
            <a:ext cx="7747933" cy="14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4f7e4c50a9_0_12"/>
          <p:cNvSpPr txBox="1"/>
          <p:nvPr/>
        </p:nvSpPr>
        <p:spPr>
          <a:xfrm>
            <a:off x="2634600" y="6219063"/>
            <a:ext cx="387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highlight>
                  <a:srgbClr val="00FF00"/>
                </a:highlight>
              </a:rPr>
              <a:t>Perc, Beta, KHQ, FCmult, K4 y HQ.</a:t>
            </a:r>
            <a:endParaRPr sz="2000"/>
          </a:p>
        </p:txBody>
      </p:sp>
      <p:sp>
        <p:nvSpPr>
          <p:cNvPr id="130" name="Google Shape;130;g14f7e4c50a9_0_12"/>
          <p:cNvSpPr txBox="1"/>
          <p:nvPr>
            <p:ph idx="1" type="body"/>
          </p:nvPr>
        </p:nvSpPr>
        <p:spPr>
          <a:xfrm>
            <a:off x="192450" y="1167075"/>
            <a:ext cx="8253600" cy="549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pt-BR" sz="2600"/>
              <a:t>Definición rango de validez de los parámetro</a:t>
            </a:r>
            <a:endParaRPr sz="2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pt-BR" sz="2600"/>
              <a:t>Unidades de respuesta hidrológica</a:t>
            </a:r>
            <a:endParaRPr sz="2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pt-BR" sz="2600"/>
              <a:t>Análisis de sensibilidad:</a:t>
            </a:r>
            <a:endParaRPr sz="2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BR" sz="2200"/>
              <a:t>Local, Global, Generalizado 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BR" sz="2200"/>
              <a:t>F</a:t>
            </a:r>
            <a:r>
              <a:rPr lang="pt-BR" sz="2200"/>
              <a:t>unciones objetivos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f7e4c50a9_0_22"/>
          <p:cNvSpPr txBox="1"/>
          <p:nvPr>
            <p:ph type="title"/>
          </p:nvPr>
        </p:nvSpPr>
        <p:spPr>
          <a:xfrm>
            <a:off x="192450" y="246375"/>
            <a:ext cx="8728500" cy="1009500"/>
          </a:xfrm>
          <a:prstGeom prst="rect">
            <a:avLst/>
          </a:prstGeom>
          <a:solidFill>
            <a:srgbClr val="0000FF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790">
                <a:solidFill>
                  <a:schemeClr val="lt1"/>
                </a:solidFill>
              </a:rPr>
              <a:t>Calibración y validación del </a:t>
            </a:r>
            <a:r>
              <a:rPr b="1" lang="pt-BR" sz="3790" u="sng">
                <a:solidFill>
                  <a:schemeClr val="lt1"/>
                </a:solidFill>
              </a:rPr>
              <a:t>modelo diario</a:t>
            </a:r>
            <a:r>
              <a:rPr lang="pt-BR" sz="3790">
                <a:solidFill>
                  <a:schemeClr val="lt1"/>
                </a:solidFill>
              </a:rPr>
              <a:t> </a:t>
            </a:r>
            <a:endParaRPr sz="3790">
              <a:solidFill>
                <a:schemeClr val="lt1"/>
              </a:solidFill>
            </a:endParaRPr>
          </a:p>
        </p:txBody>
      </p:sp>
      <p:pic>
        <p:nvPicPr>
          <p:cNvPr id="136" name="Google Shape;136;g14f7e4c50a9_0_22"/>
          <p:cNvPicPr preferRelativeResize="0"/>
          <p:nvPr/>
        </p:nvPicPr>
        <p:blipFill rotWithShape="1">
          <a:blip r:embed="rId3">
            <a:alphaModFix/>
          </a:blip>
          <a:srcRect b="10335" l="1417" r="1485" t="3539"/>
          <a:stretch/>
        </p:blipFill>
        <p:spPr>
          <a:xfrm>
            <a:off x="268650" y="5056700"/>
            <a:ext cx="5108750" cy="16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4f7e4c50a9_0_22"/>
          <p:cNvPicPr preferRelativeResize="0"/>
          <p:nvPr/>
        </p:nvPicPr>
        <p:blipFill rotWithShape="1">
          <a:blip r:embed="rId4">
            <a:alphaModFix/>
          </a:blip>
          <a:srcRect b="504" l="0" r="0" t="504"/>
          <a:stretch/>
        </p:blipFill>
        <p:spPr>
          <a:xfrm>
            <a:off x="5413700" y="1484475"/>
            <a:ext cx="3533775" cy="475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4f7e4c50a9_0_22"/>
          <p:cNvSpPr txBox="1"/>
          <p:nvPr/>
        </p:nvSpPr>
        <p:spPr>
          <a:xfrm>
            <a:off x="192450" y="1457725"/>
            <a:ext cx="5354100" cy="4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Forzante: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Precipitación MERGE (Rozante et al., 2010)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Evapotranspiración potencial - INIA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Calibración: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Automática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Multiobjetivo (Gupta et al., 1998)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de Borg (Hadka et al., 2013)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Período: 2004 - 2016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Validación: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Período: 2017 - 2022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f7e4c50a9_0_27"/>
          <p:cNvSpPr txBox="1"/>
          <p:nvPr>
            <p:ph idx="1" type="body"/>
          </p:nvPr>
        </p:nvSpPr>
        <p:spPr>
          <a:xfrm>
            <a:off x="192450" y="1609050"/>
            <a:ext cx="7886700" cy="486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Times New Roman"/>
                <a:ea typeface="Times New Roman"/>
                <a:cs typeface="Times New Roman"/>
                <a:sym typeface="Times New Roman"/>
              </a:rPr>
              <a:t>Incorporar productos satelitales en la calibración del modelo diario: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pt-BR" sz="2200">
                <a:latin typeface="Times New Roman"/>
                <a:ea typeface="Times New Roman"/>
                <a:cs typeface="Times New Roman"/>
                <a:sym typeface="Times New Roman"/>
              </a:rPr>
              <a:t>humedad del suelo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pt-BR" sz="2200">
                <a:latin typeface="Times New Roman"/>
                <a:ea typeface="Times New Roman"/>
                <a:cs typeface="Times New Roman"/>
                <a:sym typeface="Times New Roman"/>
              </a:rPr>
              <a:t>variación de almacenamiento de agua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>
                <a:latin typeface="Times New Roman"/>
                <a:ea typeface="Times New Roman"/>
                <a:cs typeface="Times New Roman"/>
                <a:sym typeface="Times New Roman"/>
              </a:rPr>
              <a:t>Validación del modelo diario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latin typeface="Times New Roman"/>
                <a:ea typeface="Times New Roman"/>
                <a:cs typeface="Times New Roman"/>
                <a:sym typeface="Times New Roman"/>
              </a:rPr>
              <a:t>Pasar a un tiempo subdiario (3 horas)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latin typeface="Times New Roman"/>
                <a:ea typeface="Times New Roman"/>
                <a:cs typeface="Times New Roman"/>
                <a:sym typeface="Times New Roman"/>
              </a:rPr>
              <a:t>Operatividad  en Delft -FEWS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g14f7e4c50a9_0_27"/>
          <p:cNvSpPr txBox="1"/>
          <p:nvPr>
            <p:ph type="title"/>
          </p:nvPr>
        </p:nvSpPr>
        <p:spPr>
          <a:xfrm>
            <a:off x="192450" y="246375"/>
            <a:ext cx="8728500" cy="1009500"/>
          </a:xfrm>
          <a:prstGeom prst="rect">
            <a:avLst/>
          </a:prstGeom>
          <a:solidFill>
            <a:srgbClr val="0000FF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890">
                <a:solidFill>
                  <a:schemeClr val="lt1"/>
                </a:solidFill>
              </a:rPr>
              <a:t>Siguiente etapa … </a:t>
            </a:r>
            <a:endParaRPr sz="3890">
              <a:solidFill>
                <a:schemeClr val="lt1"/>
              </a:solidFill>
            </a:endParaRPr>
          </a:p>
        </p:txBody>
      </p:sp>
      <p:pic>
        <p:nvPicPr>
          <p:cNvPr id="145" name="Google Shape;145;g14f7e4c50a9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213" y="2558163"/>
            <a:ext cx="374332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67975d0a8_0_397"/>
          <p:cNvSpPr txBox="1"/>
          <p:nvPr>
            <p:ph idx="1" type="body"/>
          </p:nvPr>
        </p:nvSpPr>
        <p:spPr>
          <a:xfrm>
            <a:off x="628650" y="397050"/>
            <a:ext cx="7886700" cy="577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867975d0a8_0_397"/>
          <p:cNvSpPr txBox="1"/>
          <p:nvPr>
            <p:ph type="title"/>
          </p:nvPr>
        </p:nvSpPr>
        <p:spPr>
          <a:xfrm>
            <a:off x="1203150" y="2457050"/>
            <a:ext cx="6689700" cy="2247300"/>
          </a:xfrm>
          <a:prstGeom prst="rect">
            <a:avLst/>
          </a:prstGeom>
          <a:solidFill>
            <a:srgbClr val="0000FF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890">
                <a:solidFill>
                  <a:schemeClr val="lt1"/>
                </a:solidFill>
              </a:rPr>
              <a:t>¡Gracias por la atención!</a:t>
            </a:r>
            <a:r>
              <a:rPr lang="pt-BR" sz="3890">
                <a:solidFill>
                  <a:schemeClr val="lt1"/>
                </a:solidFill>
              </a:rPr>
              <a:t> </a:t>
            </a:r>
            <a:endParaRPr sz="38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89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vanessa.erasun@ambiente.gub.uy</a:t>
            </a:r>
            <a:endParaRPr sz="18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890">
                <a:solidFill>
                  <a:schemeClr val="lt1"/>
                </a:solidFill>
              </a:rPr>
              <a:t>Dirección Nacional de Aguas</a:t>
            </a:r>
            <a:endParaRPr sz="18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890">
                <a:solidFill>
                  <a:schemeClr val="lt1"/>
                </a:solidFill>
              </a:rPr>
              <a:t>Ministerio de Ambiente</a:t>
            </a:r>
            <a:endParaRPr sz="18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890">
                <a:solidFill>
                  <a:schemeClr val="lt1"/>
                </a:solidFill>
              </a:rPr>
              <a:t>Uruguay</a:t>
            </a:r>
            <a:endParaRPr sz="18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9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2022-08-23T12:18:34Z</dcterms:created>
  <dc:creator>cristiano poleto</dc:creator>
</cp:coreProperties>
</file>